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1" r:id="rId5"/>
    <p:sldId id="262" r:id="rId6"/>
    <p:sldId id="263" r:id="rId7"/>
    <p:sldId id="264" r:id="rId8"/>
    <p:sldId id="265" r:id="rId9"/>
    <p:sldId id="25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5469958-EDD5-25BF-40B9-99C0AAFD8C0A}" v="820" dt="2023-08-07T20:13:01.354"/>
    <p1510:client id="{8BAB9E49-8A85-4AFC-984E-93690A940B7A}" v="60" dt="2023-08-07T13:36:01.487"/>
    <p1510:client id="{C0239D53-E9D2-D2EF-68E7-79BC5691EBDD}" v="4" dt="2023-08-07T13:36:37.285"/>
    <p1510:client id="{E25988EB-6D40-1C7E-EB63-29AD82F64395}" v="922" dt="2023-08-07T20:48:06.462"/>
    <p1510:client id="{ED8D1CBF-9920-A24A-B98E-5EA5A72884CA}" v="1132" dt="2023-08-07T14:17:24.1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media/image3.jpeg>
</file>

<file path=ppt/media/image4.jpe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8/7/2023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8/7/2023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8/7/2023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8/7/2023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8/7/2023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8/7/2023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8/7/2023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8/7/2023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8/7/2023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freepngimg.com/png/32329-technology"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creativecommons.org/licenses/by-nc/3.0/"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blogdofrio.com.br/lancamento-aplicativo-refriplay-refrigeristas/" TargetMode="External"/><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agileme.com.au/wiki/Scrum_Roles" TargetMode="External"/><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www.davidcrozier.co.uk/tag/technical-marketing-manager/" TargetMode="External"/><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kenscourses.com/tc1019fall2016/syndicated/agile-development-2/" TargetMode="External"/><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programmers.stackexchange.com/questions/99614/what-is-a-good-example-of-a-software-development-idea-or-technique-that-was-a-fa" TargetMode="Externa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hyperlink" Target="https://theproductmanager.com/topics/software-development-life-cycl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hand holding a computer and a globe&#10;&#10;Description automatically generated">
            <a:extLst>
              <a:ext uri="{FF2B5EF4-FFF2-40B4-BE49-F238E27FC236}">
                <a16:creationId xmlns:a16="http://schemas.microsoft.com/office/drawing/2014/main" id="{5A49513A-EFBC-E9E4-10A1-FA7F09088A75}"/>
              </a:ext>
            </a:extLst>
          </p:cNvPr>
          <p:cNvPicPr>
            <a:picLocks noChangeAspect="1"/>
          </p:cNvPicPr>
          <p:nvPr/>
        </p:nvPicPr>
        <p:blipFill rotWithShape="1">
          <a:blip r:embed="rId2">
            <a:alphaModFix amt="50000"/>
            <a:extLst>
              <a:ext uri="{837473B0-CC2E-450A-ABE3-18F120FF3D39}">
                <a1611:picAttrSrcUrl xmlns:a1611="http://schemas.microsoft.com/office/drawing/2016/11/main" r:id="rId3"/>
              </a:ext>
            </a:extLst>
          </a:blip>
          <a:srcRect r="888" b="-1"/>
          <a:stretch/>
        </p:blipFill>
        <p:spPr>
          <a:xfrm>
            <a:off x="20" y="1"/>
            <a:ext cx="12191980" cy="6857999"/>
          </a:xfrm>
          <a:prstGeom prst="rect">
            <a:avLst/>
          </a:prstGeom>
        </p:spPr>
      </p:pic>
      <p:sp>
        <p:nvSpPr>
          <p:cNvPr id="2" name="Title 1"/>
          <p:cNvSpPr>
            <a:spLocks noGrp="1"/>
          </p:cNvSpPr>
          <p:nvPr>
            <p:ph type="ctrTitle"/>
          </p:nvPr>
        </p:nvSpPr>
        <p:spPr>
          <a:xfrm>
            <a:off x="1524000" y="1122362"/>
            <a:ext cx="9144000" cy="2900518"/>
          </a:xfrm>
        </p:spPr>
        <p:txBody>
          <a:bodyPr>
            <a:normAutofit/>
          </a:bodyPr>
          <a:lstStyle/>
          <a:p>
            <a:r>
              <a:rPr lang="en-US">
                <a:solidFill>
                  <a:srgbClr val="FFFFFF"/>
                </a:solidFill>
                <a:cs typeface="Calibri Light"/>
              </a:rPr>
              <a:t>SDLC Agile Presentation</a:t>
            </a:r>
            <a:endParaRPr lang="en-US">
              <a:solidFill>
                <a:srgbClr val="FFFFFF"/>
              </a:solidFill>
            </a:endParaRPr>
          </a:p>
        </p:txBody>
      </p:sp>
      <p:sp>
        <p:nvSpPr>
          <p:cNvPr id="3" name="Subtitle 2"/>
          <p:cNvSpPr>
            <a:spLocks noGrp="1"/>
          </p:cNvSpPr>
          <p:nvPr>
            <p:ph type="subTitle" idx="1"/>
          </p:nvPr>
        </p:nvSpPr>
        <p:spPr>
          <a:xfrm>
            <a:off x="1524000" y="4159404"/>
            <a:ext cx="9144000" cy="1098395"/>
          </a:xfrm>
        </p:spPr>
        <p:txBody>
          <a:bodyPr vert="horz" lIns="91440" tIns="45720" rIns="91440" bIns="45720" rtlCol="0" anchor="t">
            <a:normAutofit/>
          </a:bodyPr>
          <a:lstStyle/>
          <a:p>
            <a:r>
              <a:rPr lang="en-US">
                <a:solidFill>
                  <a:srgbClr val="FFFFFF"/>
                </a:solidFill>
                <a:cs typeface="Calibri"/>
              </a:rPr>
              <a:t>Nicholle Caudy</a:t>
            </a:r>
          </a:p>
          <a:p>
            <a:r>
              <a:rPr lang="en-US">
                <a:solidFill>
                  <a:srgbClr val="FFFFFF"/>
                </a:solidFill>
                <a:cs typeface="Calibri"/>
              </a:rPr>
              <a:t>CS250 SDLC</a:t>
            </a:r>
          </a:p>
        </p:txBody>
      </p:sp>
      <p:sp>
        <p:nvSpPr>
          <p:cNvPr id="5" name="TextBox 4">
            <a:extLst>
              <a:ext uri="{FF2B5EF4-FFF2-40B4-BE49-F238E27FC236}">
                <a16:creationId xmlns:a16="http://schemas.microsoft.com/office/drawing/2014/main" id="{514D87C3-BD79-0C92-8507-4C84A44C1889}"/>
              </a:ext>
            </a:extLst>
          </p:cNvPr>
          <p:cNvSpPr txBox="1"/>
          <p:nvPr/>
        </p:nvSpPr>
        <p:spPr>
          <a:xfrm>
            <a:off x="9857708" y="6657945"/>
            <a:ext cx="2334292"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a:t>
            </a:r>
            <a:r>
              <a:rPr lang="en-US" sz="700">
                <a:solidFill>
                  <a:srgbClr val="FFFFFF"/>
                </a:solidFill>
              </a:rPr>
              <a:t>.</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BD370D-FF7B-E34A-6733-5FBE69E27FE5}"/>
              </a:ext>
            </a:extLst>
          </p:cNvPr>
          <p:cNvSpPr>
            <a:spLocks noGrp="1"/>
          </p:cNvSpPr>
          <p:nvPr>
            <p:ph type="title"/>
          </p:nvPr>
        </p:nvSpPr>
        <p:spPr>
          <a:xfrm>
            <a:off x="640080" y="325369"/>
            <a:ext cx="4368602" cy="1956841"/>
          </a:xfrm>
        </p:spPr>
        <p:txBody>
          <a:bodyPr anchor="b">
            <a:normAutofit/>
          </a:bodyPr>
          <a:lstStyle/>
          <a:p>
            <a:r>
              <a:rPr lang="en-US" sz="5400">
                <a:cs typeface="Calibri Light"/>
              </a:rPr>
              <a:t>Product Owner</a:t>
            </a:r>
            <a:endParaRPr lang="en-US" sz="5400"/>
          </a:p>
        </p:txBody>
      </p:sp>
      <p:sp>
        <p:nvSpPr>
          <p:cNvPr id="14"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4A564BCE-622B-72E1-6839-E5F8E1639D73}"/>
              </a:ext>
            </a:extLst>
          </p:cNvPr>
          <p:cNvSpPr>
            <a:spLocks noGrp="1"/>
          </p:cNvSpPr>
          <p:nvPr>
            <p:ph idx="1"/>
          </p:nvPr>
        </p:nvSpPr>
        <p:spPr>
          <a:xfrm>
            <a:off x="640080" y="2872899"/>
            <a:ext cx="4243589" cy="3320668"/>
          </a:xfrm>
        </p:spPr>
        <p:txBody>
          <a:bodyPr vert="horz" lIns="91440" tIns="45720" rIns="91440" bIns="45720" rtlCol="0" anchor="t">
            <a:normAutofit fontScale="92500" lnSpcReduction="10000"/>
          </a:bodyPr>
          <a:lstStyle/>
          <a:p>
            <a:r>
              <a:rPr lang="en-US" sz="2200">
                <a:cs typeface="Calibri"/>
              </a:rPr>
              <a:t>Prioritizes work by creating and managing a Product Backlog</a:t>
            </a:r>
          </a:p>
          <a:p>
            <a:r>
              <a:rPr lang="en-US" sz="2200">
                <a:cs typeface="Calibri"/>
              </a:rPr>
              <a:t>Ensures this Product Backlog is visible, transparent, and current</a:t>
            </a:r>
          </a:p>
          <a:p>
            <a:r>
              <a:rPr lang="en-US" sz="2200">
                <a:cs typeface="Calibri"/>
              </a:rPr>
              <a:t>Maintains contact with the client and stakeholders and communicates any changes as needed</a:t>
            </a:r>
          </a:p>
          <a:p>
            <a:r>
              <a:rPr lang="en-US" sz="2200">
                <a:cs typeface="Calibri"/>
              </a:rPr>
              <a:t>Optimizes the work being performed by the team</a:t>
            </a:r>
          </a:p>
          <a:p>
            <a:r>
              <a:rPr lang="en-US" sz="2200">
                <a:cs typeface="Calibri"/>
              </a:rPr>
              <a:t>Creates User Stories for Sprints</a:t>
            </a:r>
          </a:p>
          <a:p>
            <a:pPr marL="0" indent="0">
              <a:buNone/>
            </a:pPr>
            <a:endParaRPr lang="en-US" sz="2200">
              <a:cs typeface="Calibri"/>
            </a:endParaRPr>
          </a:p>
          <a:p>
            <a:endParaRPr lang="en-US" sz="2200">
              <a:cs typeface="Calibri"/>
            </a:endParaRPr>
          </a:p>
          <a:p>
            <a:endParaRPr lang="en-US" sz="2200">
              <a:cs typeface="Calibri"/>
            </a:endParaRPr>
          </a:p>
        </p:txBody>
      </p:sp>
      <p:pic>
        <p:nvPicPr>
          <p:cNvPr id="4" name="Picture 4" descr="A hand touching a tablet&#10;&#10;Description automatically generated">
            <a:extLst>
              <a:ext uri="{FF2B5EF4-FFF2-40B4-BE49-F238E27FC236}">
                <a16:creationId xmlns:a16="http://schemas.microsoft.com/office/drawing/2014/main" id="{A30AB5B7-809D-1A83-1126-8E410F9DAF71}"/>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23778" r="11526"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5" name="TextBox 4">
            <a:extLst>
              <a:ext uri="{FF2B5EF4-FFF2-40B4-BE49-F238E27FC236}">
                <a16:creationId xmlns:a16="http://schemas.microsoft.com/office/drawing/2014/main" id="{1FA2805C-FEEB-BCCC-9A70-96B2BC5B03C3}"/>
              </a:ext>
            </a:extLst>
          </p:cNvPr>
          <p:cNvSpPr txBox="1"/>
          <p:nvPr/>
        </p:nvSpPr>
        <p:spPr>
          <a:xfrm>
            <a:off x="9990756" y="6657945"/>
            <a:ext cx="220124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41719584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94CDB-E4FC-4435-7DED-A7B9A6AAFAD7}"/>
              </a:ext>
            </a:extLst>
          </p:cNvPr>
          <p:cNvSpPr>
            <a:spLocks noGrp="1"/>
          </p:cNvSpPr>
          <p:nvPr>
            <p:ph type="title"/>
          </p:nvPr>
        </p:nvSpPr>
        <p:spPr>
          <a:xfrm>
            <a:off x="876694" y="741391"/>
            <a:ext cx="3549649" cy="1197640"/>
          </a:xfrm>
        </p:spPr>
        <p:txBody>
          <a:bodyPr anchor="b">
            <a:normAutofit/>
          </a:bodyPr>
          <a:lstStyle/>
          <a:p>
            <a:r>
              <a:rPr lang="en-US" sz="3200">
                <a:cs typeface="Calibri Light"/>
              </a:rPr>
              <a:t>Scrum Master</a:t>
            </a:r>
            <a:br>
              <a:rPr lang="en-US" sz="3200">
                <a:cs typeface="Calibri Light"/>
              </a:rPr>
            </a:br>
            <a:endParaRPr lang="en-US" sz="3200"/>
          </a:p>
        </p:txBody>
      </p:sp>
      <p:sp>
        <p:nvSpPr>
          <p:cNvPr id="9" name="Content Placeholder 8">
            <a:extLst>
              <a:ext uri="{FF2B5EF4-FFF2-40B4-BE49-F238E27FC236}">
                <a16:creationId xmlns:a16="http://schemas.microsoft.com/office/drawing/2014/main" id="{9C74BBE8-6598-3879-42F7-E1B37C9E68A0}"/>
              </a:ext>
            </a:extLst>
          </p:cNvPr>
          <p:cNvSpPr>
            <a:spLocks noGrp="1"/>
          </p:cNvSpPr>
          <p:nvPr>
            <p:ph idx="1"/>
          </p:nvPr>
        </p:nvSpPr>
        <p:spPr>
          <a:xfrm>
            <a:off x="876693" y="1653420"/>
            <a:ext cx="3346964" cy="4327888"/>
          </a:xfrm>
        </p:spPr>
        <p:txBody>
          <a:bodyPr vert="horz" lIns="91440" tIns="45720" rIns="91440" bIns="45720" rtlCol="0" anchor="t">
            <a:normAutofit fontScale="92500" lnSpcReduction="10000"/>
          </a:bodyPr>
          <a:lstStyle/>
          <a:p>
            <a:r>
              <a:rPr lang="en-US" sz="1700">
                <a:cs typeface="Calibri"/>
              </a:rPr>
              <a:t>The Scrum Master is a servant-leader</a:t>
            </a:r>
          </a:p>
          <a:p>
            <a:r>
              <a:rPr lang="en-US" sz="1700">
                <a:cs typeface="Calibri"/>
              </a:rPr>
              <a:t>Holds Daily Stand-up meetings for the team to have open, honest communication</a:t>
            </a:r>
          </a:p>
          <a:p>
            <a:r>
              <a:rPr lang="en-US" sz="1700">
                <a:cs typeface="Calibri"/>
              </a:rPr>
              <a:t>Helps remove any impediments that maybe be hindering progress</a:t>
            </a:r>
          </a:p>
          <a:p>
            <a:r>
              <a:rPr lang="en-US" sz="1700">
                <a:cs typeface="Calibri"/>
              </a:rPr>
              <a:t>Acts as a coach to the team for self-organization and cross-functionality </a:t>
            </a:r>
          </a:p>
          <a:p>
            <a:r>
              <a:rPr lang="en-US" sz="1700">
                <a:cs typeface="Calibri"/>
              </a:rPr>
              <a:t>Facilitates other Scrum events as needed and required</a:t>
            </a:r>
          </a:p>
          <a:p>
            <a:r>
              <a:rPr lang="en-US" sz="1700">
                <a:cs typeface="Calibri"/>
              </a:rPr>
              <a:t>Helps the Product Owner with the Product Backlog</a:t>
            </a:r>
          </a:p>
          <a:p>
            <a:r>
              <a:rPr lang="en-US" sz="1700">
                <a:cs typeface="Calibri"/>
              </a:rPr>
              <a:t>Coaches the organization in the Scrum adoption</a:t>
            </a:r>
          </a:p>
          <a:p>
            <a:endParaRPr lang="en-US" sz="1700">
              <a:cs typeface="Calibri"/>
            </a:endParaRPr>
          </a:p>
          <a:p>
            <a:endParaRPr lang="en-US" sz="1700">
              <a:cs typeface="Calibri"/>
            </a:endParaRPr>
          </a:p>
          <a:p>
            <a:endParaRPr lang="en-US" sz="1700">
              <a:cs typeface="Calibri"/>
            </a:endParaRPr>
          </a:p>
          <a:p>
            <a:endParaRPr lang="en-US" sz="1700">
              <a:cs typeface="Calibri"/>
            </a:endParaRPr>
          </a:p>
        </p:txBody>
      </p:sp>
      <p:pic>
        <p:nvPicPr>
          <p:cNvPr id="4" name="Picture 4" descr="A whiteboard with black and red text and doodles of people&#10;&#10;Description automatically generated">
            <a:extLst>
              <a:ext uri="{FF2B5EF4-FFF2-40B4-BE49-F238E27FC236}">
                <a16:creationId xmlns:a16="http://schemas.microsoft.com/office/drawing/2014/main" id="{15CDC7AF-428B-B0D9-D54C-D4DE3A4B83F9}"/>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7458" r="-2" b="-2"/>
          <a:stretch/>
        </p:blipFill>
        <p:spPr>
          <a:xfrm>
            <a:off x="5089243" y="877413"/>
            <a:ext cx="6222628" cy="5043096"/>
          </a:xfrm>
          <a:prstGeom prst="rect">
            <a:avLst/>
          </a:prstGeom>
        </p:spPr>
      </p:pic>
      <p:grpSp>
        <p:nvGrpSpPr>
          <p:cNvPr id="31" name="Group 30">
            <a:extLst>
              <a:ext uri="{FF2B5EF4-FFF2-40B4-BE49-F238E27FC236}">
                <a16:creationId xmlns:a16="http://schemas.microsoft.com/office/drawing/2014/main" id="{3AFCAD34-1AFC-BC1A-F6B2-C34C63912EA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89243" y="5858828"/>
            <a:ext cx="6226463" cy="123363"/>
            <a:chOff x="7015162" y="5858828"/>
            <a:chExt cx="4300544" cy="123363"/>
          </a:xfrm>
        </p:grpSpPr>
        <p:sp>
          <p:nvSpPr>
            <p:cNvPr id="32" name="Rectangle 31">
              <a:extLst>
                <a:ext uri="{FF2B5EF4-FFF2-40B4-BE49-F238E27FC236}">
                  <a16:creationId xmlns:a16="http://schemas.microsoft.com/office/drawing/2014/main" id="{1129F4A2-3705-CF87-3DDA-AF9CE9389B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03753" y="3770237"/>
              <a:ext cx="123362" cy="4300544"/>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91B1028-FC76-5583-3A1F-5815A7DCF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09789" y="4876274"/>
              <a:ext cx="123362" cy="2088471"/>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 name="TextBox 4">
            <a:extLst>
              <a:ext uri="{FF2B5EF4-FFF2-40B4-BE49-F238E27FC236}">
                <a16:creationId xmlns:a16="http://schemas.microsoft.com/office/drawing/2014/main" id="{8E4E94FC-CCFA-47B1-B111-245B3A48F098}"/>
              </a:ext>
            </a:extLst>
          </p:cNvPr>
          <p:cNvSpPr txBox="1"/>
          <p:nvPr/>
        </p:nvSpPr>
        <p:spPr>
          <a:xfrm>
            <a:off x="8990403" y="5720454"/>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21666835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8">
            <a:extLst>
              <a:ext uri="{FF2B5EF4-FFF2-40B4-BE49-F238E27FC236}">
                <a16:creationId xmlns:a16="http://schemas.microsoft.com/office/drawing/2014/main" id="{5964CBE2-084A-47DF-A704-CF5F6217B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4B713A1-D10D-DABF-783C-D6F3EF3644FE}"/>
              </a:ext>
            </a:extLst>
          </p:cNvPr>
          <p:cNvSpPr>
            <a:spLocks noGrp="1"/>
          </p:cNvSpPr>
          <p:nvPr>
            <p:ph type="ctrTitle"/>
          </p:nvPr>
        </p:nvSpPr>
        <p:spPr>
          <a:xfrm>
            <a:off x="838199" y="521677"/>
            <a:ext cx="4836691" cy="1304674"/>
          </a:xfrm>
        </p:spPr>
        <p:txBody>
          <a:bodyPr>
            <a:normAutofit/>
          </a:bodyPr>
          <a:lstStyle/>
          <a:p>
            <a:pPr algn="l"/>
            <a:r>
              <a:rPr lang="en-US" sz="7200">
                <a:solidFill>
                  <a:schemeClr val="bg1"/>
                </a:solidFill>
                <a:cs typeface="Calibri Light"/>
              </a:rPr>
              <a:t>Developer</a:t>
            </a:r>
          </a:p>
        </p:txBody>
      </p:sp>
      <p:sp>
        <p:nvSpPr>
          <p:cNvPr id="3" name="Subtitle 2">
            <a:extLst>
              <a:ext uri="{FF2B5EF4-FFF2-40B4-BE49-F238E27FC236}">
                <a16:creationId xmlns:a16="http://schemas.microsoft.com/office/drawing/2014/main" id="{B2945F07-75C4-6A5B-184C-5344E256FE96}"/>
              </a:ext>
            </a:extLst>
          </p:cNvPr>
          <p:cNvSpPr>
            <a:spLocks noGrp="1"/>
          </p:cNvSpPr>
          <p:nvPr>
            <p:ph type="subTitle" idx="1"/>
          </p:nvPr>
        </p:nvSpPr>
        <p:spPr>
          <a:xfrm>
            <a:off x="835024" y="1831298"/>
            <a:ext cx="4830283" cy="4177389"/>
          </a:xfrm>
        </p:spPr>
        <p:txBody>
          <a:bodyPr vert="horz" lIns="91440" tIns="45720" rIns="91440" bIns="45720" rtlCol="0" anchor="t">
            <a:normAutofit fontScale="92500" lnSpcReduction="10000"/>
          </a:bodyPr>
          <a:lstStyle/>
          <a:p>
            <a:pPr marL="342900" indent="-342900" algn="l">
              <a:buFont typeface="Wingdings" panose="020B0604020202020204" pitchFamily="34" charset="0"/>
              <a:buChar char="§"/>
            </a:pPr>
            <a:r>
              <a:rPr lang="en-US">
                <a:solidFill>
                  <a:schemeClr val="bg1"/>
                </a:solidFill>
                <a:cs typeface="Calibri" panose="020F0502020204030204"/>
              </a:rPr>
              <a:t>Self-organized, cross-functional team members that decide how and when parts of the project will be completed</a:t>
            </a:r>
          </a:p>
          <a:p>
            <a:pPr marL="342900" indent="-342900" algn="l">
              <a:buFont typeface="Wingdings" panose="020B0604020202020204" pitchFamily="34" charset="0"/>
              <a:buChar char="§"/>
            </a:pPr>
            <a:r>
              <a:rPr lang="en-US">
                <a:solidFill>
                  <a:schemeClr val="bg1"/>
                </a:solidFill>
                <a:cs typeface="Calibri" panose="020F0502020204030204"/>
              </a:rPr>
              <a:t>Must be able to have clear communication with everyone on the team as well as the clients and stakeholders</a:t>
            </a:r>
          </a:p>
          <a:p>
            <a:pPr marL="342900" indent="-342900" algn="l">
              <a:buFont typeface="Wingdings" panose="020B0604020202020204" pitchFamily="34" charset="0"/>
              <a:buChar char="§"/>
            </a:pPr>
            <a:r>
              <a:rPr lang="en-US">
                <a:solidFill>
                  <a:schemeClr val="bg1"/>
                </a:solidFill>
                <a:cs typeface="Calibri" panose="020F0502020204030204"/>
              </a:rPr>
              <a:t>Uses the user stories and Product Backlog to create a functional product for the client</a:t>
            </a:r>
          </a:p>
          <a:p>
            <a:pPr marL="342900" indent="-342900" algn="l">
              <a:buFont typeface="Wingdings" panose="020B0604020202020204" pitchFamily="34" charset="0"/>
              <a:buChar char="§"/>
            </a:pPr>
            <a:r>
              <a:rPr lang="en-US">
                <a:solidFill>
                  <a:schemeClr val="bg1"/>
                </a:solidFill>
                <a:cs typeface="Calibri" panose="020F0502020204030204"/>
              </a:rPr>
              <a:t>May also act as a tester to ensure the code is well developed with little to no issues</a:t>
            </a:r>
          </a:p>
          <a:p>
            <a:pPr algn="l"/>
            <a:endParaRPr lang="en-US">
              <a:solidFill>
                <a:schemeClr val="bg1"/>
              </a:solidFill>
              <a:cs typeface="Calibri" panose="020F0502020204030204"/>
            </a:endParaRPr>
          </a:p>
          <a:p>
            <a:pPr marL="342900" indent="-342900" algn="l">
              <a:buFont typeface="Wingdings" panose="020B0604020202020204" pitchFamily="34" charset="0"/>
              <a:buChar char="§"/>
            </a:pPr>
            <a:endParaRPr lang="en-US">
              <a:solidFill>
                <a:schemeClr val="bg1"/>
              </a:solidFill>
              <a:cs typeface="Calibri" panose="020F0502020204030204"/>
            </a:endParaRPr>
          </a:p>
          <a:p>
            <a:pPr marL="342900" indent="-342900" algn="l">
              <a:buFont typeface="Wingdings" panose="020B0604020202020204" pitchFamily="34" charset="0"/>
              <a:buChar char="§"/>
            </a:pPr>
            <a:endParaRPr lang="en-US">
              <a:solidFill>
                <a:schemeClr val="bg1"/>
              </a:solidFill>
              <a:cs typeface="Calibri" panose="020F0502020204030204"/>
            </a:endParaRPr>
          </a:p>
        </p:txBody>
      </p:sp>
      <p:pic>
        <p:nvPicPr>
          <p:cNvPr id="4" name="Picture 4" descr="Computer C++ Code · Free Stock Photo">
            <a:extLst>
              <a:ext uri="{FF2B5EF4-FFF2-40B4-BE49-F238E27FC236}">
                <a16:creationId xmlns:a16="http://schemas.microsoft.com/office/drawing/2014/main" id="{2330C3AB-2D7B-C9D5-D7E2-474161D059E5}"/>
              </a:ext>
            </a:extLst>
          </p:cNvPr>
          <p:cNvPicPr>
            <a:picLocks noChangeAspect="1"/>
          </p:cNvPicPr>
          <p:nvPr/>
        </p:nvPicPr>
        <p:blipFill rotWithShape="1">
          <a:blip r:embed="rId2"/>
          <a:srcRect l="642" r="24759" b="-2"/>
          <a:stretch/>
        </p:blipFill>
        <p:spPr>
          <a:xfrm>
            <a:off x="6096000" y="841375"/>
            <a:ext cx="5260975" cy="4707593"/>
          </a:xfrm>
          <a:custGeom>
            <a:avLst/>
            <a:gdLst/>
            <a:ahLst/>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effectLst>
            <a:outerShdw blurRad="381000" dist="152400" dir="5400000" algn="t" rotWithShape="0">
              <a:prstClr val="black">
                <a:alpha val="10000"/>
              </a:prstClr>
            </a:outerShdw>
          </a:effectLst>
        </p:spPr>
      </p:pic>
      <p:sp>
        <p:nvSpPr>
          <p:cNvPr id="22" name="Freeform: Shape 10">
            <a:extLst>
              <a:ext uri="{FF2B5EF4-FFF2-40B4-BE49-F238E27FC236}">
                <a16:creationId xmlns:a16="http://schemas.microsoft.com/office/drawing/2014/main" id="{686A5CBB-E03B-4019-8BCD-78975D39E4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12">
            <a:extLst>
              <a:ext uri="{FF2B5EF4-FFF2-40B4-BE49-F238E27FC236}">
                <a16:creationId xmlns:a16="http://schemas.microsoft.com/office/drawing/2014/main" id="{94993204-9792-4E61-A83C-73D4379E2B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1160191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11">
            <a:extLst>
              <a:ext uri="{FF2B5EF4-FFF2-40B4-BE49-F238E27FC236}">
                <a16:creationId xmlns:a16="http://schemas.microsoft.com/office/drawing/2014/main" id="{D7A453D2-15D8-4403-815F-291FA16340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13">
            <a:extLst>
              <a:ext uri="{FF2B5EF4-FFF2-40B4-BE49-F238E27FC236}">
                <a16:creationId xmlns:a16="http://schemas.microsoft.com/office/drawing/2014/main" id="{8161EA6B-09CA-445B-AB0D-8DF76FA92D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15">
            <a:extLst>
              <a:ext uri="{FF2B5EF4-FFF2-40B4-BE49-F238E27FC236}">
                <a16:creationId xmlns:a16="http://schemas.microsoft.com/office/drawing/2014/main" id="{1EA1DAFF-CECA-492F-BFA1-22C64956B8D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17" name="Oval 16">
              <a:extLst>
                <a:ext uri="{FF2B5EF4-FFF2-40B4-BE49-F238E27FC236}">
                  <a16:creationId xmlns:a16="http://schemas.microsoft.com/office/drawing/2014/main" id="{5D3D3744-142C-4653-90AB-546FE6B84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17">
              <a:extLst>
                <a:ext uri="{FF2B5EF4-FFF2-40B4-BE49-F238E27FC236}">
                  <a16:creationId xmlns:a16="http://schemas.microsoft.com/office/drawing/2014/main" id="{0BC69CAC-820B-41BA-BFCA-79B455768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3D205E7A-88AB-4C4B-B8D1-5A76AA878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19">
              <a:extLst>
                <a:ext uri="{FF2B5EF4-FFF2-40B4-BE49-F238E27FC236}">
                  <a16:creationId xmlns:a16="http://schemas.microsoft.com/office/drawing/2014/main" id="{0D4286E9-8501-4EBF-874C-74897B4B6F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5586ADC-910E-45C9-BAB4-CB0EFBEE5B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21">
              <a:extLst>
                <a:ext uri="{FF2B5EF4-FFF2-40B4-BE49-F238E27FC236}">
                  <a16:creationId xmlns:a16="http://schemas.microsoft.com/office/drawing/2014/main" id="{DAB594C5-5BB0-49AE-8AAC-AE40A6F8A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8" name="Rectangle 23">
            <a:extLst>
              <a:ext uri="{FF2B5EF4-FFF2-40B4-BE49-F238E27FC236}">
                <a16:creationId xmlns:a16="http://schemas.microsoft.com/office/drawing/2014/main" id="{B8114C98-A349-4111-A123-E8EAB86ABE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670FB431-AE18-414D-92F4-1D12D199115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27" name="Straight Connector 26">
              <a:extLst>
                <a:ext uri="{FF2B5EF4-FFF2-40B4-BE49-F238E27FC236}">
                  <a16:creationId xmlns:a16="http://schemas.microsoft.com/office/drawing/2014/main" id="{24467063-D74E-4D42-8790-B9F6D69584B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1D19BAC-1681-47BC-AAF5-92FAFFF6F4CE}"/>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94347C2B-E846-452C-97AA-7E254FC1CE8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10EA2B35-7959-4C2A-84AA-FF5D94FEDE9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4" name="Picture 4" descr="A close-up of a screen&#10;&#10;Description automatically generated">
            <a:extLst>
              <a:ext uri="{FF2B5EF4-FFF2-40B4-BE49-F238E27FC236}">
                <a16:creationId xmlns:a16="http://schemas.microsoft.com/office/drawing/2014/main" id="{03CAE403-5C92-9777-AC98-EDA74E39D7BE}"/>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11360" r="1" b="16389"/>
          <a:stretch/>
        </p:blipFill>
        <p:spPr>
          <a:xfrm>
            <a:off x="626590" y="317578"/>
            <a:ext cx="10851111" cy="3508437"/>
          </a:xfrm>
          <a:prstGeom prst="rect">
            <a:avLst/>
          </a:prstGeom>
        </p:spPr>
      </p:pic>
      <p:grpSp>
        <p:nvGrpSpPr>
          <p:cNvPr id="32" name="Group 31">
            <a:extLst>
              <a:ext uri="{FF2B5EF4-FFF2-40B4-BE49-F238E27FC236}">
                <a16:creationId xmlns:a16="http://schemas.microsoft.com/office/drawing/2014/main" id="{AF19A774-30A5-488B-9BAF-629C6440294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74192" y="482489"/>
            <a:ext cx="304800" cy="429768"/>
            <a:chOff x="215328" y="-46937"/>
            <a:chExt cx="304800" cy="2773841"/>
          </a:xfrm>
        </p:grpSpPr>
        <p:cxnSp>
          <p:nvCxnSpPr>
            <p:cNvPr id="33" name="Straight Connector 32">
              <a:extLst>
                <a:ext uri="{FF2B5EF4-FFF2-40B4-BE49-F238E27FC236}">
                  <a16:creationId xmlns:a16="http://schemas.microsoft.com/office/drawing/2014/main" id="{291EBF88-5B98-4258-A542-14C3AF2E5225}"/>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FBC2D58-9E3C-490D-BD7A-61EF07EA79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6CF1BB4-1C1D-4EDE-BA26-0243FCF83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00C83729-E02F-4512-AFE7-F4792228BDA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38" name="Rectangle 37">
            <a:extLst>
              <a:ext uri="{FF2B5EF4-FFF2-40B4-BE49-F238E27FC236}">
                <a16:creationId xmlns:a16="http://schemas.microsoft.com/office/drawing/2014/main" id="{E2D3D3F2-ABBB-4453-B1C5-1BEBF7E4DD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0" name="Group 39">
            <a:extLst>
              <a:ext uri="{FF2B5EF4-FFF2-40B4-BE49-F238E27FC236}">
                <a16:creationId xmlns:a16="http://schemas.microsoft.com/office/drawing/2014/main" id="{8214E4A5-A0D2-42C4-8D14-D2A7E495F0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41" name="Straight Connector 40">
              <a:extLst>
                <a:ext uri="{FF2B5EF4-FFF2-40B4-BE49-F238E27FC236}">
                  <a16:creationId xmlns:a16="http://schemas.microsoft.com/office/drawing/2014/main" id="{7494D7A0-6B21-41E8-A7D3-0033BBB7915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E141D7D-32B0-448E-A666-EA8703AFCF2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8D87E268-6345-420F-8B97-B37ED04100E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35E1622E-7FA6-4760-A2BF-A8105EBF7BB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9" name="Title 1">
            <a:extLst>
              <a:ext uri="{FF2B5EF4-FFF2-40B4-BE49-F238E27FC236}">
                <a16:creationId xmlns:a16="http://schemas.microsoft.com/office/drawing/2014/main" id="{A721CFA2-2BFC-9A66-FB32-2E00DCA7662A}"/>
              </a:ext>
            </a:extLst>
          </p:cNvPr>
          <p:cNvSpPr>
            <a:spLocks noGrp="1"/>
          </p:cNvSpPr>
          <p:nvPr>
            <p:ph type="title"/>
          </p:nvPr>
        </p:nvSpPr>
        <p:spPr>
          <a:xfrm>
            <a:off x="630936" y="3502982"/>
            <a:ext cx="4569060" cy="2644741"/>
          </a:xfrm>
          <a:noFill/>
        </p:spPr>
        <p:txBody>
          <a:bodyPr anchor="t">
            <a:normAutofit/>
          </a:bodyPr>
          <a:lstStyle/>
          <a:p>
            <a:r>
              <a:rPr lang="en-US" sz="4800">
                <a:solidFill>
                  <a:schemeClr val="bg1"/>
                </a:solidFill>
                <a:cs typeface="Calibri Light"/>
              </a:rPr>
              <a:t>Tester</a:t>
            </a:r>
            <a:endParaRPr lang="en-US" sz="4800">
              <a:solidFill>
                <a:schemeClr val="bg1"/>
              </a:solidFill>
            </a:endParaRPr>
          </a:p>
        </p:txBody>
      </p:sp>
      <p:sp>
        <p:nvSpPr>
          <p:cNvPr id="9" name="Content Placeholder 8">
            <a:extLst>
              <a:ext uri="{FF2B5EF4-FFF2-40B4-BE49-F238E27FC236}">
                <a16:creationId xmlns:a16="http://schemas.microsoft.com/office/drawing/2014/main" id="{166033D1-973C-5ED2-D6FD-57ABD99E7BFB}"/>
              </a:ext>
            </a:extLst>
          </p:cNvPr>
          <p:cNvSpPr>
            <a:spLocks noGrp="1"/>
          </p:cNvSpPr>
          <p:nvPr>
            <p:ph idx="1"/>
          </p:nvPr>
        </p:nvSpPr>
        <p:spPr>
          <a:xfrm>
            <a:off x="5486080" y="3857157"/>
            <a:ext cx="5674105" cy="2290585"/>
          </a:xfrm>
          <a:noFill/>
        </p:spPr>
        <p:txBody>
          <a:bodyPr anchor="t">
            <a:normAutofit fontScale="92500"/>
          </a:bodyPr>
          <a:lstStyle/>
          <a:p>
            <a:r>
              <a:rPr lang="en-US" sz="1800">
                <a:solidFill>
                  <a:schemeClr val="bg1"/>
                </a:solidFill>
                <a:cs typeface="Calibri"/>
              </a:rPr>
              <a:t>Needs to have a clear understanding of the final product</a:t>
            </a:r>
          </a:p>
          <a:p>
            <a:r>
              <a:rPr lang="en-US" sz="1800">
                <a:solidFill>
                  <a:schemeClr val="bg1"/>
                </a:solidFill>
                <a:cs typeface="Calibri"/>
              </a:rPr>
              <a:t>Works closely with the Product Owner and Development Team to gain the understanding of the final product</a:t>
            </a:r>
          </a:p>
          <a:p>
            <a:r>
              <a:rPr lang="en-US" sz="1800">
                <a:solidFill>
                  <a:schemeClr val="bg1"/>
                </a:solidFill>
                <a:cs typeface="Calibri"/>
              </a:rPr>
              <a:t>Runs test cases on and algorithms on the deliverables</a:t>
            </a:r>
          </a:p>
          <a:p>
            <a:r>
              <a:rPr lang="en-US" sz="1800">
                <a:solidFill>
                  <a:schemeClr val="bg1"/>
                </a:solidFill>
                <a:cs typeface="Calibri"/>
              </a:rPr>
              <a:t>Must maintain clear and effective communication with all team members </a:t>
            </a:r>
          </a:p>
          <a:p>
            <a:r>
              <a:rPr lang="en-US" sz="1800">
                <a:solidFill>
                  <a:schemeClr val="bg1"/>
                </a:solidFill>
                <a:cs typeface="Calibri"/>
              </a:rPr>
              <a:t>Advocate for quality and user satisfaction</a:t>
            </a:r>
          </a:p>
        </p:txBody>
      </p:sp>
      <p:sp>
        <p:nvSpPr>
          <p:cNvPr id="5" name="TextBox 4">
            <a:extLst>
              <a:ext uri="{FF2B5EF4-FFF2-40B4-BE49-F238E27FC236}">
                <a16:creationId xmlns:a16="http://schemas.microsoft.com/office/drawing/2014/main" id="{2A4E12E3-6410-018C-C6F1-666ADE79A494}"/>
              </a:ext>
            </a:extLst>
          </p:cNvPr>
          <p:cNvSpPr txBox="1"/>
          <p:nvPr/>
        </p:nvSpPr>
        <p:spPr>
          <a:xfrm>
            <a:off x="9003947" y="3625960"/>
            <a:ext cx="2473754"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BY-NC-ND</a:t>
            </a:r>
            <a:r>
              <a:rPr lang="en-US" sz="700">
                <a:solidFill>
                  <a:srgbClr val="FFFFFF"/>
                </a:solidFill>
              </a:rPr>
              <a:t>.</a:t>
            </a:r>
          </a:p>
        </p:txBody>
      </p:sp>
    </p:spTree>
    <p:extLst>
      <p:ext uri="{BB962C8B-B14F-4D97-AF65-F5344CB8AC3E}">
        <p14:creationId xmlns:p14="http://schemas.microsoft.com/office/powerpoint/2010/main" val="3418545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8" name="Rectangle 47">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718276" y="729523"/>
            <a:ext cx="6858000" cy="5398953"/>
          </a:xfrm>
          <a:prstGeom prst="rect">
            <a:avLst/>
          </a:prstGeom>
          <a:ln>
            <a:noFill/>
          </a:ln>
          <a:effectLst>
            <a:outerShdw blurRad="419100" dist="152400" sx="94000" sy="94000" algn="l"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C13EC9-05EA-790E-A560-ED922B2CCBC4}"/>
              </a:ext>
            </a:extLst>
          </p:cNvPr>
          <p:cNvSpPr>
            <a:spLocks noGrp="1"/>
          </p:cNvSpPr>
          <p:nvPr>
            <p:ph type="title"/>
          </p:nvPr>
        </p:nvSpPr>
        <p:spPr>
          <a:xfrm>
            <a:off x="758952" y="785366"/>
            <a:ext cx="4069055" cy="2072853"/>
          </a:xfrm>
        </p:spPr>
        <p:txBody>
          <a:bodyPr vert="horz" lIns="91440" tIns="45720" rIns="91440" bIns="45720" rtlCol="0" anchor="t">
            <a:normAutofit/>
          </a:bodyPr>
          <a:lstStyle/>
          <a:p>
            <a:r>
              <a:rPr lang="en-US" sz="4000" kern="1200">
                <a:latin typeface="+mj-lt"/>
                <a:ea typeface="+mj-ea"/>
                <a:cs typeface="+mj-cs"/>
              </a:rPr>
              <a:t>Phases of the Agile Approach</a:t>
            </a:r>
          </a:p>
        </p:txBody>
      </p:sp>
      <p:pic>
        <p:nvPicPr>
          <p:cNvPr id="7" name="Picture 8" descr="A hand pointing at a sticky note&#10;&#10;Description automatically generated">
            <a:extLst>
              <a:ext uri="{FF2B5EF4-FFF2-40B4-BE49-F238E27FC236}">
                <a16:creationId xmlns:a16="http://schemas.microsoft.com/office/drawing/2014/main" id="{5287DDBB-2094-F723-782E-E4E3568139B7}"/>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15763" y="2403503"/>
            <a:ext cx="4554950" cy="2006458"/>
          </a:xfrm>
          <a:prstGeom prst="rect">
            <a:avLst/>
          </a:prstGeom>
        </p:spPr>
      </p:pic>
      <p:sp>
        <p:nvSpPr>
          <p:cNvPr id="36" name="Content Placeholder 35">
            <a:extLst>
              <a:ext uri="{FF2B5EF4-FFF2-40B4-BE49-F238E27FC236}">
                <a16:creationId xmlns:a16="http://schemas.microsoft.com/office/drawing/2014/main" id="{852BC104-FE21-63F6-B33C-750B832D5D21}"/>
              </a:ext>
            </a:extLst>
          </p:cNvPr>
          <p:cNvSpPr>
            <a:spLocks noGrp="1"/>
          </p:cNvSpPr>
          <p:nvPr>
            <p:ph idx="1"/>
          </p:nvPr>
        </p:nvSpPr>
        <p:spPr>
          <a:xfrm>
            <a:off x="6096000" y="785366"/>
            <a:ext cx="5257797" cy="5310632"/>
          </a:xfrm>
        </p:spPr>
        <p:txBody>
          <a:bodyPr anchor="ctr">
            <a:normAutofit fontScale="85000" lnSpcReduction="20000"/>
          </a:bodyPr>
          <a:lstStyle/>
          <a:p>
            <a:r>
              <a:rPr lang="en-US" sz="1900" b="1" dirty="0">
                <a:cs typeface="Calibri"/>
              </a:rPr>
              <a:t>Planning and Analysis:</a:t>
            </a:r>
            <a:r>
              <a:rPr lang="en-US" sz="1900" dirty="0">
                <a:cs typeface="Calibri"/>
              </a:rPr>
              <a:t> This phase is gathering requirements from the client and stakeholders, and evaluating the potential product, revenue, cost, and the needs of the users. </a:t>
            </a:r>
          </a:p>
          <a:p>
            <a:r>
              <a:rPr lang="en-US" sz="1900" b="1" dirty="0">
                <a:cs typeface="Calibri"/>
              </a:rPr>
              <a:t>Define Requirements:</a:t>
            </a:r>
            <a:r>
              <a:rPr lang="en-US" sz="1900" dirty="0">
                <a:cs typeface="Calibri"/>
              </a:rPr>
              <a:t> This phase is converting the information obtained from the previous phase into clear requirements for the team. This can be done with User Stories, a Product Backlog, and Scrum Meetings.</a:t>
            </a:r>
          </a:p>
          <a:p>
            <a:r>
              <a:rPr lang="en-US" sz="1900" b="1" dirty="0">
                <a:cs typeface="Calibri"/>
              </a:rPr>
              <a:t>Design:</a:t>
            </a:r>
            <a:r>
              <a:rPr lang="en-US" sz="1900" dirty="0">
                <a:cs typeface="Calibri"/>
              </a:rPr>
              <a:t> In this phase, the team members divide the project into Sprints (using User Stories and Product Backlog) and turn the requirements into code that will make the product. Having Daily Stand-up Meetings to discuss what has been completed, what needs to be completed, and any impediments along the way. </a:t>
            </a:r>
          </a:p>
          <a:p>
            <a:r>
              <a:rPr lang="en-US" sz="1900" b="1" dirty="0">
                <a:cs typeface="Calibri"/>
              </a:rPr>
              <a:t>Testing:</a:t>
            </a:r>
            <a:r>
              <a:rPr lang="en-US" sz="1900" dirty="0">
                <a:cs typeface="Calibri"/>
              </a:rPr>
              <a:t> Performance testing, functional testing, unit testing, usability testing, and acceptance testing are all part of this phase and are done before the product is released to the production environment. </a:t>
            </a:r>
          </a:p>
          <a:p>
            <a:r>
              <a:rPr lang="en-US" sz="1900" b="1" dirty="0">
                <a:cs typeface="Calibri"/>
              </a:rPr>
              <a:t>Deployment: </a:t>
            </a:r>
            <a:r>
              <a:rPr lang="en-US" sz="1900" dirty="0">
                <a:cs typeface="Calibri"/>
              </a:rPr>
              <a:t>In this phase, the final product is released to the end users. At this point, a Sprint Retrospective would be appropriate to discuss the project and talk about what went right and what didn't go so right. </a:t>
            </a:r>
          </a:p>
          <a:p>
            <a:r>
              <a:rPr lang="en-US" sz="1900" b="1" dirty="0">
                <a:cs typeface="Calibri"/>
              </a:rPr>
              <a:t>Maintenance:</a:t>
            </a:r>
            <a:r>
              <a:rPr lang="en-US" sz="1900" dirty="0">
                <a:cs typeface="Calibri"/>
              </a:rPr>
              <a:t> This final phase of SDLC, for agile is only a stage for further improvement and is used if users find a bug that was missed, or an error was made. </a:t>
            </a:r>
          </a:p>
        </p:txBody>
      </p:sp>
      <p:sp>
        <p:nvSpPr>
          <p:cNvPr id="9" name="TextBox 8">
            <a:extLst>
              <a:ext uri="{FF2B5EF4-FFF2-40B4-BE49-F238E27FC236}">
                <a16:creationId xmlns:a16="http://schemas.microsoft.com/office/drawing/2014/main" id="{98033C5A-CD74-E83D-F8DD-11F24185647E}"/>
              </a:ext>
            </a:extLst>
          </p:cNvPr>
          <p:cNvSpPr txBox="1"/>
          <p:nvPr/>
        </p:nvSpPr>
        <p:spPr>
          <a:xfrm>
            <a:off x="2354439" y="5239102"/>
            <a:ext cx="2321469"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3897212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114ED94A-C85D-4CD3-4205-438D21CE6B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217" y="-1"/>
            <a:ext cx="5213267" cy="6883030"/>
            <a:chOff x="-19217" y="-1"/>
            <a:chExt cx="5213267" cy="6883030"/>
          </a:xfrm>
        </p:grpSpPr>
        <p:sp>
          <p:nvSpPr>
            <p:cNvPr id="22" name="Rectangle 21">
              <a:extLst>
                <a:ext uri="{FF2B5EF4-FFF2-40B4-BE49-F238E27FC236}">
                  <a16:creationId xmlns:a16="http://schemas.microsoft.com/office/drawing/2014/main" id="{E642BDB2-BF67-1D53-1C70-0B41D709E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06" y="0"/>
              <a:ext cx="5204956" cy="6883029"/>
            </a:xfrm>
            <a:prstGeom prst="rect">
              <a:avLst/>
            </a:prstGeom>
            <a:gradFill>
              <a:gsLst>
                <a:gs pos="7000">
                  <a:schemeClr val="accent2"/>
                </a:gs>
                <a:gs pos="100000">
                  <a:schemeClr val="accent5"/>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8E0D8CE-5DBF-B664-EB48-C29BF8AB48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19217" y="1731909"/>
              <a:ext cx="5204963" cy="5144400"/>
            </a:xfrm>
            <a:prstGeom prst="rect">
              <a:avLst/>
            </a:prstGeom>
            <a:gradFill flip="none" rotWithShape="1">
              <a:gsLst>
                <a:gs pos="0">
                  <a:schemeClr val="accent5">
                    <a:lumMod val="75000"/>
                  </a:schemeClr>
                </a:gs>
                <a:gs pos="60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4" name="Rectangle 23">
              <a:extLst>
                <a:ext uri="{FF2B5EF4-FFF2-40B4-BE49-F238E27FC236}">
                  <a16:creationId xmlns:a16="http://schemas.microsoft.com/office/drawing/2014/main" id="{DFD140CE-7DE2-C88F-5EAE-F45EB69E6A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10" y="6723"/>
              <a:ext cx="3834567" cy="6876300"/>
            </a:xfrm>
            <a:prstGeom prst="rect">
              <a:avLst/>
            </a:prstGeom>
            <a:gradFill flip="none" rotWithShape="1">
              <a:gsLst>
                <a:gs pos="3000">
                  <a:schemeClr val="accent2">
                    <a:lumMod val="60000"/>
                    <a:lumOff val="40000"/>
                    <a:alpha val="78000"/>
                  </a:schemeClr>
                </a:gs>
                <a:gs pos="42000">
                  <a:schemeClr val="accent2">
                    <a:alpha val="0"/>
                  </a:schemeClr>
                </a:gs>
              </a:gsLst>
              <a:lin ang="3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57E87E3-413F-10EF-63D8-6016E986C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844601" y="833689"/>
              <a:ext cx="6872341" cy="5204961"/>
            </a:xfrm>
            <a:prstGeom prst="rect">
              <a:avLst/>
            </a:prstGeom>
            <a:gradFill>
              <a:gsLst>
                <a:gs pos="0">
                  <a:schemeClr val="accent5">
                    <a:alpha val="86000"/>
                  </a:schemeClr>
                </a:gs>
                <a:gs pos="57000">
                  <a:schemeClr val="accent2">
                    <a:alpha val="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12A8D859-BD25-75AC-D5B6-CECC31F6E9EB}"/>
              </a:ext>
            </a:extLst>
          </p:cNvPr>
          <p:cNvSpPr>
            <a:spLocks noGrp="1"/>
          </p:cNvSpPr>
          <p:nvPr>
            <p:ph type="title"/>
          </p:nvPr>
        </p:nvSpPr>
        <p:spPr>
          <a:xfrm>
            <a:off x="755484" y="739835"/>
            <a:ext cx="3702580" cy="1616203"/>
          </a:xfrm>
        </p:spPr>
        <p:txBody>
          <a:bodyPr anchor="b">
            <a:normAutofit/>
          </a:bodyPr>
          <a:lstStyle/>
          <a:p>
            <a:r>
              <a:rPr lang="en-US" sz="3200">
                <a:solidFill>
                  <a:srgbClr val="FFFFFF"/>
                </a:solidFill>
                <a:cs typeface="Calibri Light"/>
              </a:rPr>
              <a:t>Waterfall Approach</a:t>
            </a:r>
            <a:endParaRPr lang="en-US" sz="3200">
              <a:solidFill>
                <a:srgbClr val="FFFFFF"/>
              </a:solidFill>
            </a:endParaRPr>
          </a:p>
        </p:txBody>
      </p:sp>
      <p:sp>
        <p:nvSpPr>
          <p:cNvPr id="9" name="Content Placeholder 8">
            <a:extLst>
              <a:ext uri="{FF2B5EF4-FFF2-40B4-BE49-F238E27FC236}">
                <a16:creationId xmlns:a16="http://schemas.microsoft.com/office/drawing/2014/main" id="{BC9EB6CD-C3B1-7F88-208F-071CF37F2CE2}"/>
              </a:ext>
            </a:extLst>
          </p:cNvPr>
          <p:cNvSpPr>
            <a:spLocks noGrp="1"/>
          </p:cNvSpPr>
          <p:nvPr>
            <p:ph idx="1"/>
          </p:nvPr>
        </p:nvSpPr>
        <p:spPr>
          <a:xfrm>
            <a:off x="755484" y="2459116"/>
            <a:ext cx="3702579" cy="3524823"/>
          </a:xfrm>
        </p:spPr>
        <p:txBody>
          <a:bodyPr vert="horz" lIns="91440" tIns="45720" rIns="91440" bIns="45720" rtlCol="0">
            <a:normAutofit/>
          </a:bodyPr>
          <a:lstStyle/>
          <a:p>
            <a:r>
              <a:rPr lang="en-US" sz="1400">
                <a:solidFill>
                  <a:srgbClr val="FFFFFF"/>
                </a:solidFill>
                <a:cs typeface="Calibri"/>
              </a:rPr>
              <a:t>During the SNHU Travel project, the direction was changed halfway through the project. Using the Waterfall methodology approach would have made the changes needed far more difficult. </a:t>
            </a:r>
          </a:p>
          <a:p>
            <a:r>
              <a:rPr lang="en-US" sz="1400">
                <a:solidFill>
                  <a:srgbClr val="FFFFFF"/>
                </a:solidFill>
                <a:cs typeface="Calibri"/>
              </a:rPr>
              <a:t>Because Waterfall is a sequential process the rework to change direction would have been very cumbersome. </a:t>
            </a:r>
          </a:p>
          <a:p>
            <a:r>
              <a:rPr lang="en-US" sz="1400">
                <a:solidFill>
                  <a:srgbClr val="FFFFFF"/>
                </a:solidFill>
                <a:cs typeface="Calibri"/>
              </a:rPr>
              <a:t>The Testers would have received the project last and would have had to recreate their algorithm and testing parameter at the end instead of being able to implement them earlier on in the project and work with the developers before there were any issues. </a:t>
            </a:r>
          </a:p>
        </p:txBody>
      </p:sp>
      <p:pic>
        <p:nvPicPr>
          <p:cNvPr id="4" name="Picture 4" descr="A diagram of a program&#10;&#10;Description automatically generated">
            <a:extLst>
              <a:ext uri="{FF2B5EF4-FFF2-40B4-BE49-F238E27FC236}">
                <a16:creationId xmlns:a16="http://schemas.microsoft.com/office/drawing/2014/main" id="{4E9B6499-AA2E-288C-A3BF-81045BB5131F}"/>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6005304" y="2091478"/>
            <a:ext cx="5407002" cy="2675042"/>
          </a:xfrm>
          <a:prstGeom prst="rect">
            <a:avLst/>
          </a:prstGeom>
        </p:spPr>
      </p:pic>
      <p:sp>
        <p:nvSpPr>
          <p:cNvPr id="5" name="TextBox 4">
            <a:extLst>
              <a:ext uri="{FF2B5EF4-FFF2-40B4-BE49-F238E27FC236}">
                <a16:creationId xmlns:a16="http://schemas.microsoft.com/office/drawing/2014/main" id="{EF238256-43B5-BA87-BA6F-EB17E3D9A706}"/>
              </a:ext>
            </a:extLst>
          </p:cNvPr>
          <p:cNvSpPr txBox="1"/>
          <p:nvPr/>
        </p:nvSpPr>
        <p:spPr>
          <a:xfrm>
            <a:off x="9176697" y="4759648"/>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2765549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3F298-DEB3-9214-E3ED-762BAE4FA698}"/>
              </a:ext>
            </a:extLst>
          </p:cNvPr>
          <p:cNvSpPr>
            <a:spLocks noGrp="1"/>
          </p:cNvSpPr>
          <p:nvPr>
            <p:ph type="title"/>
          </p:nvPr>
        </p:nvSpPr>
        <p:spPr/>
        <p:txBody>
          <a:bodyPr/>
          <a:lstStyle/>
          <a:p>
            <a:r>
              <a:rPr lang="en-US" dirty="0">
                <a:cs typeface="Calibri Light"/>
              </a:rPr>
              <a:t>Agile or Waterfall </a:t>
            </a:r>
            <a:endParaRPr lang="en-US" dirty="0"/>
          </a:p>
        </p:txBody>
      </p:sp>
      <p:sp>
        <p:nvSpPr>
          <p:cNvPr id="3" name="Text Placeholder 2">
            <a:extLst>
              <a:ext uri="{FF2B5EF4-FFF2-40B4-BE49-F238E27FC236}">
                <a16:creationId xmlns:a16="http://schemas.microsoft.com/office/drawing/2014/main" id="{4CD16778-BF0A-AE2C-6C2F-F29AB21EA7D5}"/>
              </a:ext>
            </a:extLst>
          </p:cNvPr>
          <p:cNvSpPr>
            <a:spLocks noGrp="1"/>
          </p:cNvSpPr>
          <p:nvPr>
            <p:ph type="body" idx="1"/>
          </p:nvPr>
        </p:nvSpPr>
        <p:spPr/>
        <p:txBody>
          <a:bodyPr/>
          <a:lstStyle/>
          <a:p>
            <a:r>
              <a:rPr lang="en-US" dirty="0">
                <a:cs typeface="Calibri"/>
              </a:rPr>
              <a:t>Waterfall Methodology</a:t>
            </a:r>
            <a:endParaRPr lang="en-US" dirty="0"/>
          </a:p>
        </p:txBody>
      </p:sp>
      <p:sp>
        <p:nvSpPr>
          <p:cNvPr id="4" name="Content Placeholder 3">
            <a:extLst>
              <a:ext uri="{FF2B5EF4-FFF2-40B4-BE49-F238E27FC236}">
                <a16:creationId xmlns:a16="http://schemas.microsoft.com/office/drawing/2014/main" id="{8F070753-8713-7823-F701-D21EF5F8198B}"/>
              </a:ext>
            </a:extLst>
          </p:cNvPr>
          <p:cNvSpPr>
            <a:spLocks noGrp="1"/>
          </p:cNvSpPr>
          <p:nvPr>
            <p:ph sz="half" idx="2"/>
          </p:nvPr>
        </p:nvSpPr>
        <p:spPr/>
        <p:txBody>
          <a:bodyPr vert="horz" lIns="91440" tIns="45720" rIns="91440" bIns="45720" rtlCol="0" anchor="t">
            <a:normAutofit fontScale="77500" lnSpcReduction="20000"/>
          </a:bodyPr>
          <a:lstStyle/>
          <a:p>
            <a:r>
              <a:rPr lang="en-US" dirty="0">
                <a:cs typeface="Calibri"/>
              </a:rPr>
              <a:t>Requirements for projects are well-defined. </a:t>
            </a:r>
          </a:p>
          <a:p>
            <a:r>
              <a:rPr lang="en-US" dirty="0">
                <a:cs typeface="Calibri"/>
              </a:rPr>
              <a:t>Stockholders and clients wait until the end to see product. The client would have had to wait until after the delivery of the product to ask for changes to be made, or it would have created large delays</a:t>
            </a:r>
          </a:p>
          <a:p>
            <a:r>
              <a:rPr lang="en-US" dirty="0">
                <a:cs typeface="Calibri"/>
              </a:rPr>
              <a:t>Work is done sequentially. This would have caused a large amount of rework to execute the changes that needed to be made halfway through the project. </a:t>
            </a:r>
          </a:p>
          <a:p>
            <a:r>
              <a:rPr lang="en-US" dirty="0">
                <a:cs typeface="Calibri"/>
              </a:rPr>
              <a:t>More suited for manufacturing</a:t>
            </a:r>
          </a:p>
        </p:txBody>
      </p:sp>
      <p:sp>
        <p:nvSpPr>
          <p:cNvPr id="5" name="Text Placeholder 4">
            <a:extLst>
              <a:ext uri="{FF2B5EF4-FFF2-40B4-BE49-F238E27FC236}">
                <a16:creationId xmlns:a16="http://schemas.microsoft.com/office/drawing/2014/main" id="{6CEEC97E-A5E4-2259-F52C-DA6B90E0046E}"/>
              </a:ext>
            </a:extLst>
          </p:cNvPr>
          <p:cNvSpPr>
            <a:spLocks noGrp="1"/>
          </p:cNvSpPr>
          <p:nvPr>
            <p:ph type="body" sz="quarter" idx="3"/>
          </p:nvPr>
        </p:nvSpPr>
        <p:spPr/>
        <p:txBody>
          <a:bodyPr/>
          <a:lstStyle/>
          <a:p>
            <a:r>
              <a:rPr lang="en-US" dirty="0">
                <a:cs typeface="Calibri"/>
              </a:rPr>
              <a:t>Agile Methodology</a:t>
            </a:r>
            <a:endParaRPr lang="en-US" dirty="0"/>
          </a:p>
        </p:txBody>
      </p:sp>
      <p:sp>
        <p:nvSpPr>
          <p:cNvPr id="6" name="Content Placeholder 5">
            <a:extLst>
              <a:ext uri="{FF2B5EF4-FFF2-40B4-BE49-F238E27FC236}">
                <a16:creationId xmlns:a16="http://schemas.microsoft.com/office/drawing/2014/main" id="{5734C3A7-4018-4B47-3A80-1F4E3B533A40}"/>
              </a:ext>
            </a:extLst>
          </p:cNvPr>
          <p:cNvSpPr>
            <a:spLocks noGrp="1"/>
          </p:cNvSpPr>
          <p:nvPr>
            <p:ph sz="quarter" idx="4"/>
          </p:nvPr>
        </p:nvSpPr>
        <p:spPr/>
        <p:txBody>
          <a:bodyPr vert="horz" lIns="91440" tIns="45720" rIns="91440" bIns="45720" rtlCol="0" anchor="t">
            <a:normAutofit fontScale="77500" lnSpcReduction="20000"/>
          </a:bodyPr>
          <a:lstStyle/>
          <a:p>
            <a:r>
              <a:rPr lang="en-US" dirty="0">
                <a:cs typeface="Calibri"/>
              </a:rPr>
              <a:t>Requirements for projects are vague</a:t>
            </a:r>
          </a:p>
          <a:p>
            <a:r>
              <a:rPr lang="en-US" dirty="0">
                <a:cs typeface="Calibri"/>
              </a:rPr>
              <a:t>Stockholders and clients see progress throughout the project and can provide feedback throughout. This allowed us to make the changes for the users to see detox/wellness quickly and effectively</a:t>
            </a:r>
          </a:p>
          <a:p>
            <a:r>
              <a:rPr lang="en-US" dirty="0">
                <a:cs typeface="Calibri"/>
              </a:rPr>
              <a:t>Work is done concurrently. Allowing us to make the changes needed without having to rewrite code from the beginning. </a:t>
            </a:r>
          </a:p>
          <a:p>
            <a:r>
              <a:rPr lang="en-US" dirty="0">
                <a:cs typeface="Calibri"/>
              </a:rPr>
              <a:t>More suited for software development. Which fits perfectly for our client, SNHU Travel. </a:t>
            </a:r>
          </a:p>
        </p:txBody>
      </p:sp>
    </p:spTree>
    <p:extLst>
      <p:ext uri="{BB962C8B-B14F-4D97-AF65-F5344CB8AC3E}">
        <p14:creationId xmlns:p14="http://schemas.microsoft.com/office/powerpoint/2010/main" val="9115982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54E134A1-3312-C8F9-F2A4-0CFAB969D6DA}"/>
              </a:ext>
            </a:extLst>
          </p:cNvPr>
          <p:cNvSpPr>
            <a:spLocks noGrp="1"/>
          </p:cNvSpPr>
          <p:nvPr>
            <p:ph type="title"/>
          </p:nvPr>
        </p:nvSpPr>
        <p:spPr>
          <a:xfrm>
            <a:off x="838200" y="669925"/>
            <a:ext cx="4508946" cy="1325563"/>
          </a:xfrm>
        </p:spPr>
        <p:txBody>
          <a:bodyPr anchor="b">
            <a:normAutofit/>
          </a:bodyPr>
          <a:lstStyle/>
          <a:p>
            <a:pPr algn="r"/>
            <a:r>
              <a:rPr lang="en-US">
                <a:solidFill>
                  <a:schemeClr val="bg1"/>
                </a:solidFill>
                <a:cs typeface="Calibri Light"/>
              </a:rPr>
              <a:t>References</a:t>
            </a:r>
            <a:endParaRPr lang="en-US">
              <a:solidFill>
                <a:schemeClr val="bg1"/>
              </a:solidFill>
            </a:endParaRP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A8873DA-6D7B-E3E7-14D0-701650B4656C}"/>
              </a:ext>
            </a:extLst>
          </p:cNvPr>
          <p:cNvSpPr>
            <a:spLocks noGrp="1"/>
          </p:cNvSpPr>
          <p:nvPr>
            <p:ph idx="1"/>
          </p:nvPr>
        </p:nvSpPr>
        <p:spPr>
          <a:xfrm>
            <a:off x="1392667" y="2398957"/>
            <a:ext cx="9406666" cy="3526144"/>
          </a:xfrm>
        </p:spPr>
        <p:txBody>
          <a:bodyPr vert="horz" lIns="91440" tIns="45720" rIns="91440" bIns="45720" rtlCol="0" anchor="t">
            <a:normAutofit/>
          </a:bodyPr>
          <a:lstStyle/>
          <a:p>
            <a:r>
              <a:rPr lang="en-US" sz="2000" dirty="0">
                <a:solidFill>
                  <a:schemeClr val="bg1"/>
                </a:solidFill>
                <a:cs typeface="Calibri"/>
              </a:rPr>
              <a:t>Cobb, C. G. (2015). The Project Manager's Guide to Mastering Agile: Principles and Practices for an Adaptive Approach. Hoboken: Wiley.</a:t>
            </a:r>
          </a:p>
          <a:p>
            <a:r>
              <a:rPr lang="en-US" sz="2000">
                <a:solidFill>
                  <a:schemeClr val="bg1"/>
                </a:solidFill>
                <a:cs typeface="Calibri"/>
              </a:rPr>
              <a:t>Clark, H. (n.d.). The Software Development Life Cycle (SDLC): 7 Phases and 5 Models. The Product Manager. Retrieved August 7, 2023, from </a:t>
            </a:r>
            <a:r>
              <a:rPr lang="en-US" sz="2000" dirty="0">
                <a:solidFill>
                  <a:schemeClr val="bg1"/>
                </a:solidFill>
                <a:cs typeface="Calibri"/>
                <a:hlinkClick r:id="rId2"/>
              </a:rPr>
              <a:t>https://theproductmanager.com/topics/software-development-life-cycle/</a:t>
            </a:r>
          </a:p>
          <a:p>
            <a:endParaRPr lang="en-US" sz="2000" dirty="0">
              <a:solidFill>
                <a:schemeClr val="bg1"/>
              </a:solidFill>
              <a:cs typeface="Calibri"/>
            </a:endParaRPr>
          </a:p>
          <a:p>
            <a:endParaRPr lang="en-US" sz="2000" dirty="0">
              <a:solidFill>
                <a:schemeClr val="bg1"/>
              </a:solidFill>
              <a:cs typeface="Calibri"/>
            </a:endParaRPr>
          </a:p>
          <a:p>
            <a:endParaRPr lang="en-US" sz="2000">
              <a:solidFill>
                <a:schemeClr val="bg1"/>
              </a:solidFill>
              <a:cs typeface="Calibri"/>
            </a:endParaRPr>
          </a:p>
        </p:txBody>
      </p: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543983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9</Slides>
  <Notes>0</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SDLC Agile Presentation</vt:lpstr>
      <vt:lpstr>Product Owner</vt:lpstr>
      <vt:lpstr>Scrum Master </vt:lpstr>
      <vt:lpstr>Developer</vt:lpstr>
      <vt:lpstr>Tester</vt:lpstr>
      <vt:lpstr>Phases of the Agile Approach</vt:lpstr>
      <vt:lpstr>Waterfall Approach</vt:lpstr>
      <vt:lpstr>Agile or Waterfall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274</cp:revision>
  <dcterms:created xsi:type="dcterms:W3CDTF">2023-08-07T13:20:31Z</dcterms:created>
  <dcterms:modified xsi:type="dcterms:W3CDTF">2023-08-07T20:48:23Z</dcterms:modified>
</cp:coreProperties>
</file>

<file path=docProps/thumbnail.jpeg>
</file>